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71" r:id="rId3"/>
    <p:sldId id="258" r:id="rId4"/>
    <p:sldId id="270" r:id="rId5"/>
    <p:sldId id="260" r:id="rId6"/>
    <p:sldId id="263" r:id="rId7"/>
    <p:sldId id="267" r:id="rId8"/>
    <p:sldId id="265" r:id="rId9"/>
    <p:sldId id="259" r:id="rId10"/>
    <p:sldId id="268" r:id="rId11"/>
    <p:sldId id="26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hulam Murtaza" initials="GM" lastIdx="0" clrIdx="0">
    <p:extLst>
      <p:ext uri="{19B8F6BF-5375-455C-9EA6-DF929625EA0E}">
        <p15:presenceInfo xmlns:p15="http://schemas.microsoft.com/office/powerpoint/2012/main" userId="26306457b5bf8bd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2462"/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40" autoAdjust="0"/>
    <p:restoredTop sz="94660"/>
  </p:normalViewPr>
  <p:slideViewPr>
    <p:cSldViewPr snapToGrid="0">
      <p:cViewPr>
        <p:scale>
          <a:sx n="70" d="100"/>
          <a:sy n="70" d="100"/>
        </p:scale>
        <p:origin x="65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7B3AB-E16A-4D0F-A64B-A6632194140A}" type="datetimeFigureOut">
              <a:rPr lang="en-US" smtClean="0"/>
              <a:t>20-Feb-22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7424-CCA0-4C46-93EA-C074987C8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73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7B3AB-E16A-4D0F-A64B-A6632194140A}" type="datetimeFigureOut">
              <a:rPr lang="en-US" smtClean="0"/>
              <a:t>20-Feb-22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7424-CCA0-4C46-93EA-C074987C8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10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7B3AB-E16A-4D0F-A64B-A6632194140A}" type="datetimeFigureOut">
              <a:rPr lang="en-US" smtClean="0"/>
              <a:t>20-Feb-22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7424-CCA0-4C46-93EA-C074987C8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2021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7B3AB-E16A-4D0F-A64B-A6632194140A}" type="datetimeFigureOut">
              <a:rPr lang="en-US" smtClean="0"/>
              <a:t>20-Feb-22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7424-CCA0-4C46-93EA-C074987C85F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483177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7B3AB-E16A-4D0F-A64B-A6632194140A}" type="datetimeFigureOut">
              <a:rPr lang="en-US" smtClean="0"/>
              <a:t>20-Feb-22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7424-CCA0-4C46-93EA-C074987C8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68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7B3AB-E16A-4D0F-A64B-A6632194140A}" type="datetimeFigureOut">
              <a:rPr lang="en-US" smtClean="0"/>
              <a:t>20-Feb-22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7424-CCA0-4C46-93EA-C074987C8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456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7B3AB-E16A-4D0F-A64B-A6632194140A}" type="datetimeFigureOut">
              <a:rPr lang="en-US" smtClean="0"/>
              <a:t>20-Feb-22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7424-CCA0-4C46-93EA-C074987C8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018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7B3AB-E16A-4D0F-A64B-A6632194140A}" type="datetimeFigureOut">
              <a:rPr lang="en-US" smtClean="0"/>
              <a:t>20-Feb-22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7424-CCA0-4C46-93EA-C074987C8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549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7B3AB-E16A-4D0F-A64B-A6632194140A}" type="datetimeFigureOut">
              <a:rPr lang="en-US" smtClean="0"/>
              <a:t>20-Feb-22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7424-CCA0-4C46-93EA-C074987C8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81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7B3AB-E16A-4D0F-A64B-A6632194140A}" type="datetimeFigureOut">
              <a:rPr lang="en-US" smtClean="0"/>
              <a:t>20-Feb-22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7424-CCA0-4C46-93EA-C074987C8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490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7B3AB-E16A-4D0F-A64B-A6632194140A}" type="datetimeFigureOut">
              <a:rPr lang="en-US" smtClean="0"/>
              <a:t>20-Feb-22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7424-CCA0-4C46-93EA-C074987C8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630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7B3AB-E16A-4D0F-A64B-A6632194140A}" type="datetimeFigureOut">
              <a:rPr lang="en-US" smtClean="0"/>
              <a:t>20-Feb-22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7424-CCA0-4C46-93EA-C074987C8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97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7B3AB-E16A-4D0F-A64B-A6632194140A}" type="datetimeFigureOut">
              <a:rPr lang="en-US" smtClean="0"/>
              <a:t>20-Feb-22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7424-CCA0-4C46-93EA-C074987C8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400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7B3AB-E16A-4D0F-A64B-A6632194140A}" type="datetimeFigureOut">
              <a:rPr lang="en-US" smtClean="0"/>
              <a:t>20-Feb-22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7424-CCA0-4C46-93EA-C074987C8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500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7B3AB-E16A-4D0F-A64B-A6632194140A}" type="datetimeFigureOut">
              <a:rPr lang="en-US" smtClean="0"/>
              <a:t>20-Feb-22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7424-CCA0-4C46-93EA-C074987C8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701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7B3AB-E16A-4D0F-A64B-A6632194140A}" type="datetimeFigureOut">
              <a:rPr lang="en-US" smtClean="0"/>
              <a:t>20-Feb-22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7424-CCA0-4C46-93EA-C074987C8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871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7B3AB-E16A-4D0F-A64B-A6632194140A}" type="datetimeFigureOut">
              <a:rPr lang="en-US" smtClean="0"/>
              <a:t>20-Feb-22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F7424-CCA0-4C46-93EA-C074987C8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680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327B3AB-E16A-4D0F-A64B-A6632194140A}" type="datetimeFigureOut">
              <a:rPr lang="en-US" smtClean="0"/>
              <a:t>20-Feb-22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F7424-CCA0-4C46-93EA-C074987C8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6741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Machine Learning Examples in Our Daily Life - The Data Compan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03418" y="2951017"/>
            <a:ext cx="7564582" cy="1154691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8691" y="4405602"/>
            <a:ext cx="9144000" cy="16557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272" y="457196"/>
            <a:ext cx="9254837" cy="573232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bg1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150126" y="5954744"/>
            <a:ext cx="11464119" cy="76944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Members:</a:t>
            </a:r>
          </a:p>
          <a:p>
            <a:r>
              <a:rPr lang="en-US" sz="2000" b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Muhammad Sami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Ullah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	Muhammad Ali			M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Hibbaan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Abdullah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04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93976" y="2393576"/>
            <a:ext cx="19191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latin typeface="Algerian" panose="04020705040A02060702" pitchFamily="82" charset="0"/>
              </a:rPr>
              <a:t>Q/A</a:t>
            </a:r>
            <a:endParaRPr lang="en-US" sz="72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27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1,184 Integrated Security Illustrations &amp;amp; Clip Art - i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2714" y="1984211"/>
            <a:ext cx="5028934" cy="1400530"/>
          </a:xfrm>
        </p:spPr>
        <p:txBody>
          <a:bodyPr/>
          <a:lstStyle/>
          <a:p>
            <a:r>
              <a:rPr lang="en-US" sz="6600" dirty="0" smtClean="0">
                <a:latin typeface="Algerian" panose="04020705040A02060702" pitchFamily="82" charset="0"/>
              </a:rPr>
              <a:t>Thank You</a:t>
            </a:r>
            <a:endParaRPr lang="en-US" sz="6600" dirty="0">
              <a:latin typeface="Algerian" panose="04020705040A02060702" pitchFamily="8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348" y="3384741"/>
            <a:ext cx="5611299" cy="347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42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Event “Tardes na Academia” on Artificial Intelligence, Cooperation and  Social Robotics – Técnico Lisbo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4163"/>
            <a:ext cx="12192000" cy="690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443318"/>
            <a:ext cx="9060098" cy="443886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Clr>
                <a:schemeClr val="tx1">
                  <a:lumMod val="95000"/>
                </a:schemeClr>
              </a:buClr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 and Robotics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a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branch of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Engineering.</a:t>
            </a:r>
            <a:endParaRPr lang="en-US" sz="3200" dirty="0"/>
          </a:p>
          <a:p>
            <a:pPr>
              <a:lnSpc>
                <a:spcPct val="120000"/>
              </a:lnSpc>
              <a:buClr>
                <a:schemeClr val="tx1">
                  <a:lumMod val="95000"/>
                </a:schemeClr>
              </a:buClr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had some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Lego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Mindstorm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Lab.</a:t>
            </a:r>
          </a:p>
          <a:p>
            <a:pPr>
              <a:lnSpc>
                <a:spcPct val="120000"/>
              </a:lnSpc>
              <a:buClr>
                <a:schemeClr val="tx1">
                  <a:lumMod val="95000"/>
                </a:schemeClr>
              </a:buClr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is inspired by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famous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arcade game called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Whack-a-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Mole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2767" y="224117"/>
            <a:ext cx="9404723" cy="1400530"/>
          </a:xfrm>
        </p:spPr>
        <p:txBody>
          <a:bodyPr/>
          <a:lstStyle/>
          <a:p>
            <a:r>
              <a:rPr lang="en-US" u="sng" dirty="0" smtClean="0">
                <a:latin typeface="Algerian" panose="04020705040A02060702" pitchFamily="82" charset="0"/>
              </a:rPr>
              <a:t>Motivation</a:t>
            </a:r>
            <a:endParaRPr lang="en-US" u="sng" dirty="0">
              <a:latin typeface="Algerian" panose="04020705040A02060702" pitchFamily="8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2518" y="1805040"/>
            <a:ext cx="2485791" cy="2278642"/>
          </a:xfrm>
          <a:prstGeom prst="rect">
            <a:avLst/>
          </a:prstGeom>
        </p:spPr>
      </p:pic>
      <p:pic>
        <p:nvPicPr>
          <p:cNvPr id="6" name="Picture 2" descr="27 Whack A Mole Game Illustrations &amp;amp; Clip Art - iStoc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868" y="5140495"/>
            <a:ext cx="2077410" cy="14833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5911" y="4280762"/>
            <a:ext cx="1680806" cy="257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594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Understanding the Uses of Artificial Intelligence - DATAVERS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26" y="8506"/>
            <a:ext cx="12214448" cy="682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1359" y="1348749"/>
            <a:ext cx="1538321" cy="13860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72093"/>
          </a:xfrm>
        </p:spPr>
        <p:txBody>
          <a:bodyPr/>
          <a:lstStyle/>
          <a:p>
            <a:r>
              <a:rPr lang="en-US" dirty="0" smtClean="0">
                <a:latin typeface="Algerian" panose="04020705040A02060702" pitchFamily="82" charset="0"/>
              </a:rPr>
              <a:t>								</a:t>
            </a:r>
            <a:r>
              <a:rPr lang="en-US" u="sng" dirty="0" smtClean="0">
                <a:latin typeface="Algerian" panose="04020705040A02060702" pitchFamily="82" charset="0"/>
              </a:rPr>
              <a:t>Components</a:t>
            </a:r>
            <a:endParaRPr lang="en-US" u="sng" dirty="0">
              <a:latin typeface="Algerian" panose="04020705040A02060702" pitchFamily="8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12865" y="1089793"/>
            <a:ext cx="2786771" cy="18459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35458" y="4891540"/>
            <a:ext cx="1911421" cy="12808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069" y="5178169"/>
            <a:ext cx="1322328" cy="11066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10397" y="3086804"/>
            <a:ext cx="1819161" cy="285770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445956" y="2757462"/>
            <a:ext cx="2464178" cy="6485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200" b="1" dirty="0" smtClean="0">
                <a:latin typeface="+mn-lt"/>
              </a:rPr>
              <a:t>Infrared Sensor</a:t>
            </a:r>
            <a:endParaRPr lang="en-US" sz="2200" b="1" dirty="0">
              <a:latin typeface="+mn-lt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9235458" y="2956933"/>
            <a:ext cx="2464178" cy="6485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200" b="1" dirty="0" smtClean="0">
                <a:latin typeface="+mn-lt"/>
              </a:rPr>
              <a:t>  Large </a:t>
            </a:r>
            <a:r>
              <a:rPr lang="en-US" sz="2200" b="1" dirty="0">
                <a:latin typeface="+mn-lt"/>
              </a:rPr>
              <a:t>Motors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306286" y="6181497"/>
            <a:ext cx="2464178" cy="6485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200" b="1" dirty="0" smtClean="0">
                <a:latin typeface="+mn-lt"/>
              </a:rPr>
              <a:t>   Touch </a:t>
            </a:r>
            <a:r>
              <a:rPr lang="en-US" sz="2200" b="1" dirty="0">
                <a:latin typeface="+mn-lt"/>
              </a:rPr>
              <a:t>Sensor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9144297" y="6190931"/>
            <a:ext cx="2674096" cy="6485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200" b="1" dirty="0">
                <a:latin typeface="+mn-lt"/>
              </a:rPr>
              <a:t>Medium Motor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5288600" y="5993024"/>
            <a:ext cx="2464178" cy="6485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b="1" dirty="0" smtClean="0">
                <a:latin typeface="+mn-lt"/>
              </a:rPr>
              <a:t>EV3 Brick</a:t>
            </a:r>
            <a:endParaRPr lang="en-US" sz="2400" b="1" dirty="0">
              <a:latin typeface="+mn-lt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8513178" y="4302117"/>
            <a:ext cx="631119" cy="9154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" name="Line Callout 2 21"/>
          <p:cNvSpPr/>
          <p:nvPr/>
        </p:nvSpPr>
        <p:spPr>
          <a:xfrm>
            <a:off x="5628824" y="1751485"/>
            <a:ext cx="2314173" cy="1108961"/>
          </a:xfrm>
          <a:prstGeom prst="borderCallout2">
            <a:avLst>
              <a:gd name="adj1" fmla="val 39672"/>
              <a:gd name="adj2" fmla="val -1110"/>
              <a:gd name="adj3" fmla="val 61615"/>
              <a:gd name="adj4" fmla="val -12155"/>
              <a:gd name="adj5" fmla="val 117397"/>
              <a:gd name="adj6" fmla="val -11838"/>
            </a:avLst>
          </a:prstGeom>
          <a:gradFill flip="none" rotWithShape="1">
            <a:gsLst>
              <a:gs pos="0">
                <a:srgbClr val="008080">
                  <a:shade val="30000"/>
                  <a:satMod val="115000"/>
                </a:srgbClr>
              </a:gs>
              <a:gs pos="50000">
                <a:srgbClr val="008080">
                  <a:shade val="67500"/>
                  <a:satMod val="115000"/>
                </a:srgbClr>
              </a:gs>
              <a:gs pos="100000">
                <a:srgbClr val="00808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This </a:t>
            </a:r>
            <a:r>
              <a:rPr lang="en-US" sz="1600" dirty="0">
                <a:solidFill>
                  <a:schemeClr val="tx1"/>
                </a:solidFill>
              </a:rPr>
              <a:t>is the brain which stores the code at take input and gives output signals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Line Callout 2 24"/>
          <p:cNvSpPr/>
          <p:nvPr/>
        </p:nvSpPr>
        <p:spPr>
          <a:xfrm>
            <a:off x="7880690" y="3529428"/>
            <a:ext cx="1845643" cy="772688"/>
          </a:xfrm>
          <a:prstGeom prst="borderCallout2">
            <a:avLst>
              <a:gd name="adj1" fmla="val -125149"/>
              <a:gd name="adj2" fmla="val 65214"/>
              <a:gd name="adj3" fmla="val -74103"/>
              <a:gd name="adj4" fmla="val 40324"/>
              <a:gd name="adj5" fmla="val -1819"/>
              <a:gd name="adj6" fmla="val 32067"/>
            </a:avLst>
          </a:prstGeom>
          <a:gradFill flip="none" rotWithShape="1">
            <a:gsLst>
              <a:gs pos="0">
                <a:srgbClr val="008080">
                  <a:shade val="30000"/>
                  <a:satMod val="115000"/>
                </a:srgbClr>
              </a:gs>
              <a:gs pos="50000">
                <a:srgbClr val="008080">
                  <a:shade val="67500"/>
                  <a:satMod val="115000"/>
                </a:srgbClr>
              </a:gs>
              <a:gs pos="100000">
                <a:srgbClr val="008080">
                  <a:shade val="100000"/>
                  <a:satMod val="115000"/>
                </a:srgbClr>
              </a:gs>
            </a:gsLst>
            <a:lin ang="10800000" scaled="1"/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These motors pop up the “moles”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Line Callout 2 32"/>
          <p:cNvSpPr/>
          <p:nvPr/>
        </p:nvSpPr>
        <p:spPr>
          <a:xfrm>
            <a:off x="2702605" y="2706602"/>
            <a:ext cx="2132326" cy="823325"/>
          </a:xfrm>
          <a:prstGeom prst="borderCallout2">
            <a:avLst>
              <a:gd name="adj1" fmla="val -4004"/>
              <a:gd name="adj2" fmla="val 38882"/>
              <a:gd name="adj3" fmla="val -51606"/>
              <a:gd name="adj4" fmla="val 37959"/>
              <a:gd name="adj5" fmla="val -83412"/>
              <a:gd name="adj6" fmla="val -22669"/>
            </a:avLst>
          </a:prstGeom>
          <a:gradFill flip="none" rotWithShape="1">
            <a:gsLst>
              <a:gs pos="0">
                <a:srgbClr val="008080">
                  <a:shade val="30000"/>
                  <a:satMod val="115000"/>
                </a:srgbClr>
              </a:gs>
              <a:gs pos="50000">
                <a:srgbClr val="008080">
                  <a:shade val="67500"/>
                  <a:satMod val="115000"/>
                </a:srgbClr>
              </a:gs>
              <a:gs pos="100000">
                <a:srgbClr val="008080">
                  <a:shade val="100000"/>
                  <a:satMod val="115000"/>
                </a:srgbClr>
              </a:gs>
            </a:gsLst>
            <a:lin ang="2700000" scaled="1"/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This sensor detects the hammer when it hits the mole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Line Callout 2 33"/>
          <p:cNvSpPr/>
          <p:nvPr/>
        </p:nvSpPr>
        <p:spPr>
          <a:xfrm>
            <a:off x="2638004" y="4286699"/>
            <a:ext cx="1932292" cy="840365"/>
          </a:xfrm>
          <a:prstGeom prst="borderCallout2">
            <a:avLst>
              <a:gd name="adj1" fmla="val 106257"/>
              <a:gd name="adj2" fmla="val 15136"/>
              <a:gd name="adj3" fmla="val 149312"/>
              <a:gd name="adj4" fmla="val 7621"/>
              <a:gd name="adj5" fmla="val 151502"/>
              <a:gd name="adj6" fmla="val -25257"/>
            </a:avLst>
          </a:prstGeom>
          <a:gradFill flip="none" rotWithShape="1">
            <a:gsLst>
              <a:gs pos="0">
                <a:srgbClr val="008080">
                  <a:shade val="30000"/>
                  <a:satMod val="115000"/>
                </a:srgbClr>
              </a:gs>
              <a:gs pos="50000">
                <a:srgbClr val="008080">
                  <a:shade val="67500"/>
                  <a:satMod val="115000"/>
                </a:srgbClr>
              </a:gs>
              <a:gs pos="100000">
                <a:srgbClr val="008080">
                  <a:shade val="100000"/>
                  <a:satMod val="115000"/>
                </a:srgbClr>
              </a:gs>
            </a:gsLst>
            <a:lin ang="18900000" scaled="1"/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This sensor is used to start and end the game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66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000"/>
                            </p:stCondLst>
                            <p:childTnLst>
                              <p:par>
                                <p:cTn id="184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22" grpId="1" animBg="1"/>
      <p:bldP spid="25" grpId="1" animBg="1"/>
      <p:bldP spid="33" grpId="0" animBg="1"/>
      <p:bldP spid="3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obotic Wallpapers - Wallpaper Ca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5848" y="343993"/>
            <a:ext cx="3025137" cy="1400530"/>
          </a:xfrm>
        </p:spPr>
        <p:txBody>
          <a:bodyPr/>
          <a:lstStyle/>
          <a:p>
            <a:r>
              <a:rPr lang="en-US" u="sng" dirty="0" smtClean="0">
                <a:latin typeface="Algerian" panose="04020705040A02060702" pitchFamily="82" charset="0"/>
              </a:rPr>
              <a:t>labelling</a:t>
            </a:r>
            <a:endParaRPr lang="en-US" u="sng" dirty="0">
              <a:latin typeface="Algerian" panose="04020705040A02060702" pitchFamily="8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364" y="1769016"/>
            <a:ext cx="8244093" cy="4547132"/>
          </a:xfrm>
        </p:spPr>
      </p:pic>
      <p:sp>
        <p:nvSpPr>
          <p:cNvPr id="10" name="Line Callout 2 9"/>
          <p:cNvSpPr/>
          <p:nvPr/>
        </p:nvSpPr>
        <p:spPr>
          <a:xfrm>
            <a:off x="482133" y="3497593"/>
            <a:ext cx="1746666" cy="543943"/>
          </a:xfrm>
          <a:prstGeom prst="borderCallout2">
            <a:avLst>
              <a:gd name="adj1" fmla="val -4004"/>
              <a:gd name="adj2" fmla="val 38882"/>
              <a:gd name="adj3" fmla="val -54115"/>
              <a:gd name="adj4" fmla="val 62181"/>
              <a:gd name="adj5" fmla="val -54413"/>
              <a:gd name="adj6" fmla="val 230167"/>
            </a:avLst>
          </a:prstGeom>
          <a:solidFill>
            <a:schemeClr val="accent4">
              <a:lumMod val="5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Infrared Sensor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Line Callout 2 11"/>
          <p:cNvSpPr/>
          <p:nvPr/>
        </p:nvSpPr>
        <p:spPr>
          <a:xfrm>
            <a:off x="940427" y="1258787"/>
            <a:ext cx="1476505" cy="510229"/>
          </a:xfrm>
          <a:prstGeom prst="borderCallout2">
            <a:avLst>
              <a:gd name="adj1" fmla="val 49040"/>
              <a:gd name="adj2" fmla="val 99686"/>
              <a:gd name="adj3" fmla="val 69402"/>
              <a:gd name="adj4" fmla="val 124365"/>
              <a:gd name="adj5" fmla="val 176837"/>
              <a:gd name="adj6" fmla="val 125181"/>
            </a:avLst>
          </a:prstGeom>
          <a:solidFill>
            <a:schemeClr val="accent4">
              <a:lumMod val="5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Touch Sensor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Line Callout 2 12"/>
          <p:cNvSpPr/>
          <p:nvPr/>
        </p:nvSpPr>
        <p:spPr>
          <a:xfrm>
            <a:off x="2049090" y="4727084"/>
            <a:ext cx="1245999" cy="451757"/>
          </a:xfrm>
          <a:prstGeom prst="borderCallout2">
            <a:avLst>
              <a:gd name="adj1" fmla="val -4004"/>
              <a:gd name="adj2" fmla="val 38882"/>
              <a:gd name="adj3" fmla="val -36687"/>
              <a:gd name="adj4" fmla="val 56520"/>
              <a:gd name="adj5" fmla="val -33683"/>
              <a:gd name="adj6" fmla="val 142462"/>
            </a:avLst>
          </a:prstGeom>
          <a:solidFill>
            <a:schemeClr val="accent4">
              <a:lumMod val="5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EV3 Brick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Line Callout 2 13"/>
          <p:cNvSpPr/>
          <p:nvPr/>
        </p:nvSpPr>
        <p:spPr>
          <a:xfrm>
            <a:off x="9488812" y="1383038"/>
            <a:ext cx="1819876" cy="541853"/>
          </a:xfrm>
          <a:prstGeom prst="borderCallout2">
            <a:avLst>
              <a:gd name="adj1" fmla="val 100427"/>
              <a:gd name="adj2" fmla="val 50403"/>
              <a:gd name="adj3" fmla="val 137365"/>
              <a:gd name="adj4" fmla="val 18118"/>
              <a:gd name="adj5" fmla="val 143750"/>
              <a:gd name="adj6" fmla="val -69928"/>
            </a:avLst>
          </a:prstGeom>
          <a:solidFill>
            <a:schemeClr val="accent4">
              <a:lumMod val="5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Hammer to hit the “moles”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Line Callout 2 14"/>
          <p:cNvSpPr/>
          <p:nvPr/>
        </p:nvSpPr>
        <p:spPr>
          <a:xfrm>
            <a:off x="10112141" y="3849782"/>
            <a:ext cx="1558697" cy="385599"/>
          </a:xfrm>
          <a:prstGeom prst="borderCallout2">
            <a:avLst>
              <a:gd name="adj1" fmla="val 54013"/>
              <a:gd name="adj2" fmla="val -161"/>
              <a:gd name="adj3" fmla="val 59455"/>
              <a:gd name="adj4" fmla="val -15165"/>
              <a:gd name="adj5" fmla="val 195342"/>
              <a:gd name="adj6" fmla="val -100744"/>
            </a:avLst>
          </a:prstGeom>
          <a:solidFill>
            <a:schemeClr val="accent4">
              <a:lumMod val="5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Motors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974006" y="4042582"/>
            <a:ext cx="3001234" cy="77507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895410" y="4214080"/>
            <a:ext cx="3617080" cy="61638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Line Callout 2 24"/>
          <p:cNvSpPr/>
          <p:nvPr/>
        </p:nvSpPr>
        <p:spPr>
          <a:xfrm>
            <a:off x="10398750" y="2657802"/>
            <a:ext cx="1558697" cy="385599"/>
          </a:xfrm>
          <a:prstGeom prst="borderCallout2">
            <a:avLst>
              <a:gd name="adj1" fmla="val 54013"/>
              <a:gd name="adj2" fmla="val -161"/>
              <a:gd name="adj3" fmla="val 59455"/>
              <a:gd name="adj4" fmla="val -15165"/>
              <a:gd name="adj5" fmla="val 163488"/>
              <a:gd name="adj6" fmla="val -80606"/>
            </a:avLst>
          </a:prstGeom>
          <a:solidFill>
            <a:schemeClr val="accent4">
              <a:lumMod val="5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Mole</a:t>
            </a:r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44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Artificial Intelligence (AI) - Toolsher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20002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3626" y="313397"/>
            <a:ext cx="2859700" cy="1400530"/>
          </a:xfrm>
        </p:spPr>
        <p:txBody>
          <a:bodyPr/>
          <a:lstStyle/>
          <a:p>
            <a:r>
              <a:rPr lang="en-US" u="sng" dirty="0">
                <a:latin typeface="Algerian" panose="04020705040A02060702" pitchFamily="82" charset="0"/>
              </a:rPr>
              <a:t>Program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6342" y="1565660"/>
            <a:ext cx="8838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b="1" dirty="0" smtClean="0">
                <a:solidFill>
                  <a:srgbClr val="FFC000"/>
                </a:solidFill>
                <a:latin typeface="Arial Rounded MT Bold" panose="020F0704030504030204" pitchFamily="34" charset="0"/>
              </a:rPr>
              <a:t>Initializer Function:</a:t>
            </a:r>
            <a:endParaRPr lang="en-US" sz="2400" b="1" dirty="0">
              <a:solidFill>
                <a:srgbClr val="FFC00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42" y="2695208"/>
            <a:ext cx="11247877" cy="17955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86113" y="2695208"/>
            <a:ext cx="62985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function resets the rotation values of </a:t>
            </a:r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motors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2687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 descr="Ai In Healthcare - Artificial Intelligence Ai - 1920x870 Wallpaper -  teahub.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53" y="375571"/>
            <a:ext cx="9404723" cy="680046"/>
          </a:xfrm>
        </p:spPr>
        <p:txBody>
          <a:bodyPr/>
          <a:lstStyle/>
          <a:p>
            <a:r>
              <a:rPr lang="en-US" sz="2400" b="1" dirty="0">
                <a:solidFill>
                  <a:srgbClr val="FFC000"/>
                </a:solidFill>
                <a:latin typeface="Arial Rounded MT Bold" panose="020F0704030504030204" pitchFamily="34" charset="0"/>
                <a:ea typeface="+mn-ea"/>
                <a:cs typeface="+mn-cs"/>
              </a:rPr>
              <a:t>Player </a:t>
            </a:r>
            <a:r>
              <a:rPr lang="en-US" sz="2400" b="1" dirty="0" smtClean="0">
                <a:solidFill>
                  <a:srgbClr val="FFC000"/>
                </a:solidFill>
                <a:latin typeface="Arial Rounded MT Bold" panose="020F0704030504030204" pitchFamily="34" charset="0"/>
                <a:ea typeface="+mn-ea"/>
                <a:cs typeface="+mn-cs"/>
              </a:rPr>
              <a:t>1 Function:</a:t>
            </a:r>
            <a:endParaRPr lang="en-US" sz="2400" b="1" dirty="0">
              <a:solidFill>
                <a:srgbClr val="FFC000"/>
              </a:solidFill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6920"/>
          <a:stretch/>
        </p:blipFill>
        <p:spPr>
          <a:xfrm>
            <a:off x="145576" y="1000335"/>
            <a:ext cx="11900848" cy="52464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25087" y="1132764"/>
            <a:ext cx="423080" cy="51861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rgbClr val="0070C0"/>
                </a:solidFill>
              </a:ln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25253" y="1132764"/>
            <a:ext cx="4824663" cy="55165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rgbClr val="0070C0"/>
                </a:solidFill>
              </a:ln>
              <a:noFill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0701" y="2947737"/>
            <a:ext cx="3376206" cy="55249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rgbClr val="0070C0"/>
                </a:solidFill>
              </a:ln>
              <a:noFill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04584" y="2410464"/>
            <a:ext cx="5945532" cy="242623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rgbClr val="0070C0"/>
                </a:solidFill>
              </a:ln>
              <a:noFill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049853" y="2962690"/>
            <a:ext cx="1848306" cy="53754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rgbClr val="0070C0"/>
                </a:solidFill>
              </a:ln>
              <a:noFill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587154" y="5291167"/>
            <a:ext cx="4510099" cy="55165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rgbClr val="0070C0"/>
                </a:solidFill>
              </a:ln>
              <a:noFill/>
            </a:endParaRPr>
          </a:p>
        </p:txBody>
      </p:sp>
      <p:sp>
        <p:nvSpPr>
          <p:cNvPr id="44" name="Line Callout 2 (Accent Bar) 43"/>
          <p:cNvSpPr/>
          <p:nvPr/>
        </p:nvSpPr>
        <p:spPr>
          <a:xfrm>
            <a:off x="9191485" y="1315779"/>
            <a:ext cx="1305861" cy="660847"/>
          </a:xfrm>
          <a:prstGeom prst="accentCallout2">
            <a:avLst>
              <a:gd name="adj1" fmla="val 59025"/>
              <a:gd name="adj2" fmla="val -7333"/>
              <a:gd name="adj3" fmla="val 59210"/>
              <a:gd name="adj4" fmla="val -36861"/>
              <a:gd name="adj5" fmla="val 19596"/>
              <a:gd name="adj6" fmla="val -64673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ine Callout 2 (Accent Bar) 44"/>
          <p:cNvSpPr/>
          <p:nvPr/>
        </p:nvSpPr>
        <p:spPr>
          <a:xfrm>
            <a:off x="753989" y="1400998"/>
            <a:ext cx="1305861" cy="660847"/>
          </a:xfrm>
          <a:prstGeom prst="accentCallout2">
            <a:avLst>
              <a:gd name="adj1" fmla="val 77124"/>
              <a:gd name="adj2" fmla="val 104360"/>
              <a:gd name="adj3" fmla="val 79286"/>
              <a:gd name="adj4" fmla="val 149637"/>
              <a:gd name="adj5" fmla="val 41154"/>
              <a:gd name="adj6" fmla="val 172153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ine Callout 2 (Accent Bar) 45"/>
          <p:cNvSpPr/>
          <p:nvPr/>
        </p:nvSpPr>
        <p:spPr>
          <a:xfrm rot="10800000">
            <a:off x="838051" y="5065126"/>
            <a:ext cx="1305861" cy="660847"/>
          </a:xfrm>
          <a:prstGeom prst="accentCallout2">
            <a:avLst>
              <a:gd name="adj1" fmla="val 59828"/>
              <a:gd name="adj2" fmla="val -21462"/>
              <a:gd name="adj3" fmla="val 59828"/>
              <a:gd name="adj4" fmla="val -41831"/>
              <a:gd name="adj5" fmla="val 15210"/>
              <a:gd name="adj6" fmla="val -110125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Line Callout 2 (Accent Bar) 46"/>
          <p:cNvSpPr/>
          <p:nvPr/>
        </p:nvSpPr>
        <p:spPr>
          <a:xfrm>
            <a:off x="9182061" y="5266116"/>
            <a:ext cx="1305861" cy="781307"/>
          </a:xfrm>
          <a:prstGeom prst="accentCallout2">
            <a:avLst>
              <a:gd name="adj1" fmla="val 45501"/>
              <a:gd name="adj2" fmla="val -9333"/>
              <a:gd name="adj3" fmla="val 22719"/>
              <a:gd name="adj4" fmla="val -31579"/>
              <a:gd name="adj5" fmla="val -50820"/>
              <a:gd name="adj6" fmla="val -34945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Line Callout 2 (Accent Bar) 47"/>
          <p:cNvSpPr/>
          <p:nvPr/>
        </p:nvSpPr>
        <p:spPr>
          <a:xfrm>
            <a:off x="10427981" y="4136651"/>
            <a:ext cx="1305861" cy="660847"/>
          </a:xfrm>
          <a:prstGeom prst="accentCallout2">
            <a:avLst>
              <a:gd name="adj1" fmla="val 42532"/>
              <a:gd name="adj2" fmla="val -8333"/>
              <a:gd name="adj3" fmla="val 10102"/>
              <a:gd name="adj4" fmla="val -21043"/>
              <a:gd name="adj5" fmla="val -92890"/>
              <a:gd name="adj6" fmla="val -21502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Line Callout 2 (Accent Bar) 48"/>
          <p:cNvSpPr/>
          <p:nvPr/>
        </p:nvSpPr>
        <p:spPr>
          <a:xfrm>
            <a:off x="1980670" y="3882369"/>
            <a:ext cx="1305861" cy="660847"/>
          </a:xfrm>
          <a:prstGeom prst="accentCallout2">
            <a:avLst>
              <a:gd name="adj1" fmla="val 18750"/>
              <a:gd name="adj2" fmla="val -8333"/>
              <a:gd name="adj3" fmla="val 20912"/>
              <a:gd name="adj4" fmla="val -34173"/>
              <a:gd name="adj5" fmla="val -56136"/>
              <a:gd name="adj6" fmla="val -49950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9105480" y="1188504"/>
            <a:ext cx="27938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Waits for the user to press the button. Also introduces score and time variable.</a:t>
            </a:r>
            <a:endParaRPr lang="en-US" sz="16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99283" y="4974825"/>
            <a:ext cx="2015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Stores the average time in F_Score1 variable 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displays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069758" y="5222666"/>
            <a:ext cx="2803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switch block pops up any one “mole” depending upon generated integer</a:t>
            </a:r>
            <a:endParaRPr lang="en-US" sz="16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0845411" y="4111749"/>
            <a:ext cx="1101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86241" y="1282399"/>
            <a:ext cx="19492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Initializer function  as defined </a:t>
            </a:r>
          </a:p>
          <a:p>
            <a:pPr algn="r"/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previously</a:t>
            </a:r>
            <a:endParaRPr lang="en-US" sz="16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858398" y="3773480"/>
            <a:ext cx="1728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Generates any integer from 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endParaRPr lang="en-US" sz="1600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0310356" y="4027922"/>
            <a:ext cx="1808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Adds the time 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each 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hit 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repeats the process 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times 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519563" y="5049908"/>
            <a:ext cx="694137" cy="2117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4481047" y="4878318"/>
            <a:ext cx="694137" cy="15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/>
          <p:nvPr/>
        </p:nvCxnSpPr>
        <p:spPr>
          <a:xfrm>
            <a:off x="4519563" y="5030718"/>
            <a:ext cx="655621" cy="0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443551" y="5243931"/>
            <a:ext cx="423080" cy="7813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rgbClr val="0070C0"/>
                </a:solidFill>
              </a:ln>
              <a:noFill/>
            </a:endParaRPr>
          </a:p>
        </p:txBody>
      </p:sp>
      <p:sp>
        <p:nvSpPr>
          <p:cNvPr id="29" name="Line Callout 2 (Accent Bar) 28"/>
          <p:cNvSpPr/>
          <p:nvPr/>
        </p:nvSpPr>
        <p:spPr>
          <a:xfrm>
            <a:off x="5723028" y="5868291"/>
            <a:ext cx="1305861" cy="387020"/>
          </a:xfrm>
          <a:prstGeom prst="accentCallout2">
            <a:avLst>
              <a:gd name="adj1" fmla="val 52502"/>
              <a:gd name="adj2" fmla="val -21337"/>
              <a:gd name="adj3" fmla="val 46764"/>
              <a:gd name="adj4" fmla="val -32579"/>
              <a:gd name="adj5" fmla="val 12843"/>
              <a:gd name="adj6" fmla="val -62955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476049" y="5893127"/>
            <a:ext cx="3331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F_Score2 instead in Player 2 Function</a:t>
            </a:r>
            <a:endParaRPr 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6345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5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"/>
                            </p:stCondLst>
                            <p:childTnLst>
                              <p:par>
                                <p:cTn id="7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5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1" grpId="0"/>
      <p:bldP spid="53" grpId="0"/>
      <p:bldP spid="54" grpId="0"/>
      <p:bldP spid="56" grpId="0"/>
      <p:bldP spid="57" grpId="0"/>
      <p:bldP spid="58" grpId="0"/>
      <p:bldP spid="28" grpId="0" animBg="1"/>
      <p:bldP spid="29" grpId="0" animBg="1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The Meaning and Types of Machine learning … - Machinf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254" y="863353"/>
            <a:ext cx="9404723" cy="1400530"/>
          </a:xfrm>
        </p:spPr>
        <p:txBody>
          <a:bodyPr/>
          <a:lstStyle/>
          <a:p>
            <a:r>
              <a:rPr lang="en-US" sz="2400" b="1" dirty="0" smtClean="0">
                <a:solidFill>
                  <a:srgbClr val="FFC000"/>
                </a:solidFill>
                <a:latin typeface="Arial Rounded MT Bold" panose="020F0704030504030204" pitchFamily="34" charset="0"/>
                <a:ea typeface="+mn-ea"/>
                <a:cs typeface="+mn-cs"/>
              </a:rPr>
              <a:t>Result Function:</a:t>
            </a:r>
            <a:endParaRPr lang="en-US" sz="2400" b="1" dirty="0">
              <a:solidFill>
                <a:srgbClr val="FFC000"/>
              </a:solidFill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54" y="1479413"/>
            <a:ext cx="11755491" cy="373432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1948" y="2542428"/>
            <a:ext cx="1037052" cy="78025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rgbClr val="0070C0"/>
                </a:solidFill>
              </a:ln>
              <a:noFill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11919" y="2568922"/>
            <a:ext cx="6573758" cy="78025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rgbClr val="0070C0"/>
                </a:solidFill>
              </a:ln>
              <a:noFill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659296" y="1630585"/>
            <a:ext cx="3217621" cy="252007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rgbClr val="0070C0"/>
                </a:solidFill>
              </a:ln>
              <a:noFill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71783" y="4301830"/>
            <a:ext cx="7721443" cy="85674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rgbClr val="0070C0"/>
                </a:solidFill>
              </a:ln>
              <a:noFill/>
            </a:endParaRPr>
          </a:p>
        </p:txBody>
      </p:sp>
      <p:sp>
        <p:nvSpPr>
          <p:cNvPr id="10" name="Line Callout 2 (Accent Bar) 9"/>
          <p:cNvSpPr/>
          <p:nvPr/>
        </p:nvSpPr>
        <p:spPr>
          <a:xfrm>
            <a:off x="1819693" y="1616272"/>
            <a:ext cx="960491" cy="809133"/>
          </a:xfrm>
          <a:prstGeom prst="accentCallout2">
            <a:avLst>
              <a:gd name="adj1" fmla="val 44117"/>
              <a:gd name="adj2" fmla="val -14897"/>
              <a:gd name="adj3" fmla="val 57485"/>
              <a:gd name="adj4" fmla="val -49491"/>
              <a:gd name="adj5" fmla="val 111165"/>
              <a:gd name="adj6" fmla="val -50958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" name="Line Callout 2 (Accent Bar) 12"/>
          <p:cNvSpPr/>
          <p:nvPr/>
        </p:nvSpPr>
        <p:spPr>
          <a:xfrm>
            <a:off x="6479216" y="1668725"/>
            <a:ext cx="1305861" cy="660847"/>
          </a:xfrm>
          <a:prstGeom prst="accentCallout2">
            <a:avLst>
              <a:gd name="adj1" fmla="val 77124"/>
              <a:gd name="adj2" fmla="val 104360"/>
              <a:gd name="adj3" fmla="val 79286"/>
              <a:gd name="adj4" fmla="val 149637"/>
              <a:gd name="adj5" fmla="val 43316"/>
              <a:gd name="adj6" fmla="val 166682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ne Callout 2 (Accent Bar) 13"/>
          <p:cNvSpPr/>
          <p:nvPr/>
        </p:nvSpPr>
        <p:spPr>
          <a:xfrm>
            <a:off x="2417023" y="3440473"/>
            <a:ext cx="1305861" cy="660847"/>
          </a:xfrm>
          <a:prstGeom prst="accentCallout2">
            <a:avLst>
              <a:gd name="adj1" fmla="val 55504"/>
              <a:gd name="adj2" fmla="val 112019"/>
              <a:gd name="adj3" fmla="val 57666"/>
              <a:gd name="adj4" fmla="val 135414"/>
              <a:gd name="adj5" fmla="val -10734"/>
              <a:gd name="adj6" fmla="val 153553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56652" y="1616803"/>
            <a:ext cx="28266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are the functions for player 1 &amp; player 2 and 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contains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their final scores  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36845" y="3488814"/>
            <a:ext cx="2686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Displays the final scores of both players on the screen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98382" y="1588921"/>
            <a:ext cx="2069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Compares both scores </a:t>
            </a:r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and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announces </a:t>
            </a:r>
            <a:endParaRPr lang="en-US" sz="1600" dirty="0" smtClean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sz="1600" dirty="0" smtClean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winner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54" y="5187439"/>
            <a:ext cx="11755491" cy="8287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10024757" y="5072419"/>
            <a:ext cx="1826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Congratulates the winner and ends the </a:t>
            </a:r>
          </a:p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 </a:t>
            </a:r>
          </a:p>
        </p:txBody>
      </p:sp>
      <p:sp>
        <p:nvSpPr>
          <p:cNvPr id="12" name="Line Callout 2 (Accent Bar) 11"/>
          <p:cNvSpPr/>
          <p:nvPr/>
        </p:nvSpPr>
        <p:spPr>
          <a:xfrm rot="10800000">
            <a:off x="10024757" y="5157494"/>
            <a:ext cx="1305861" cy="660847"/>
          </a:xfrm>
          <a:prstGeom prst="accentCallout2">
            <a:avLst>
              <a:gd name="adj1" fmla="val 77124"/>
              <a:gd name="adj2" fmla="val 104360"/>
              <a:gd name="adj3" fmla="val 74962"/>
              <a:gd name="adj4" fmla="val 133226"/>
              <a:gd name="adj5" fmla="val 170874"/>
              <a:gd name="adj6" fmla="val 155741"/>
            </a:avLst>
          </a:pr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123523" y="3889612"/>
            <a:ext cx="694137" cy="2117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787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5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3" grpId="0" animBg="1"/>
      <p:bldP spid="14" grpId="0" animBg="1"/>
      <p:bldP spid="3" grpId="0"/>
      <p:bldP spid="7" grpId="0"/>
      <p:bldP spid="15" grpId="0"/>
      <p:bldP spid="16" grpId="0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100+ Artificial Intelligence Pictures | Download Free Images on Unsplas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2079"/>
            <a:ext cx="12192001" cy="6835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3426" y="2662519"/>
            <a:ext cx="894654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7200" dirty="0" smtClean="0">
                <a:latin typeface="Algerian" panose="04020705040A02060702" pitchFamily="82" charset="0"/>
              </a:rPr>
              <a:t>Demonstration</a:t>
            </a:r>
            <a:endParaRPr lang="en-US" sz="72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358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75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Machine Learning Examples in Our Daily Life - The Data Compan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0" y="0"/>
            <a:ext cx="120341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1064" y="144201"/>
            <a:ext cx="9404723" cy="1400530"/>
          </a:xfrm>
        </p:spPr>
        <p:txBody>
          <a:bodyPr/>
          <a:lstStyle/>
          <a:p>
            <a:r>
              <a:rPr lang="en-US" u="sng" dirty="0" smtClean="0">
                <a:latin typeface="Algerian" panose="04020705040A02060702" pitchFamily="82" charset="0"/>
              </a:rPr>
              <a:t>Conclusion</a:t>
            </a:r>
            <a:endParaRPr lang="en-US" u="sng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5700" y="1929459"/>
            <a:ext cx="10130745" cy="5072742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a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apt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depiction of how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and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 together</a:t>
            </a:r>
          </a:p>
          <a:p>
            <a:pPr marL="0" indent="0">
              <a:buClr>
                <a:schemeClr val="tx1"/>
              </a:buClr>
              <a:buNone/>
            </a:pPr>
            <a:endPara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tx1"/>
              </a:buClr>
            </a:pP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hope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incites your interest towards 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world of Robotics and Artificial Intelligence (AI). </a:t>
            </a:r>
          </a:p>
          <a:p>
            <a:endParaRPr lang="en-US" dirty="0"/>
          </a:p>
        </p:txBody>
      </p:sp>
      <p:pic>
        <p:nvPicPr>
          <p:cNvPr id="1026" name="Picture 2" descr="ESA - Electrical engineer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166692" y="2592333"/>
            <a:ext cx="3187108" cy="232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52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8643</TotalTime>
  <Words>277</Words>
  <Application>Microsoft Office PowerPoint</Application>
  <PresentationFormat>Widescreen</PresentationFormat>
  <Paragraphs>61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Algerian</vt:lpstr>
      <vt:lpstr>Arial</vt:lpstr>
      <vt:lpstr>Arial Rounded MT Bold</vt:lpstr>
      <vt:lpstr>Century Gothic</vt:lpstr>
      <vt:lpstr>Times New Roman</vt:lpstr>
      <vt:lpstr>Wingdings 3</vt:lpstr>
      <vt:lpstr>Ion</vt:lpstr>
      <vt:lpstr>PowerPoint Presentation</vt:lpstr>
      <vt:lpstr>Motivation</vt:lpstr>
      <vt:lpstr>        Components</vt:lpstr>
      <vt:lpstr>labelling</vt:lpstr>
      <vt:lpstr>Program</vt:lpstr>
      <vt:lpstr>Player 1 Function:</vt:lpstr>
      <vt:lpstr>Result Function:</vt:lpstr>
      <vt:lpstr>PowerPoint Presentation</vt:lpstr>
      <vt:lpstr>Conclusion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Motors and sensors motivation: lego lab electrical enginerring AI whac a mole arcade</dc:title>
  <dc:creator>Ghulam Murtaza</dc:creator>
  <cp:lastModifiedBy>Ghulam Murtaza</cp:lastModifiedBy>
  <cp:revision>114</cp:revision>
  <dcterms:created xsi:type="dcterms:W3CDTF">2022-02-15T15:22:32Z</dcterms:created>
  <dcterms:modified xsi:type="dcterms:W3CDTF">2022-02-21T15:28:48Z</dcterms:modified>
</cp:coreProperties>
</file>